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8" r:id="rId4"/>
    <p:sldId id="268" r:id="rId5"/>
    <p:sldId id="259" r:id="rId6"/>
    <p:sldId id="269" r:id="rId7"/>
    <p:sldId id="264" r:id="rId8"/>
    <p:sldId id="261" r:id="rId9"/>
    <p:sldId id="263" r:id="rId10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41AE39D-8575-4792-BE06-CE5894893C0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38DA91-2B8A-4ECB-B4B4-20BBED3D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57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5640" y="2085651"/>
            <a:ext cx="1923415" cy="409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7570" y="178282"/>
            <a:ext cx="1447805" cy="575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19162"/>
            <a:ext cx="9144000" cy="71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000" y="291222"/>
            <a:ext cx="8169998" cy="55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27" y="1360011"/>
            <a:ext cx="8254945" cy="340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2768" y="6633052"/>
            <a:ext cx="1092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8787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pointenergy.com/constru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h.Gullickson@centerpointenergy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sv.constructionservices@centerpointenergy.com" TargetMode="External"/><Relationship Id="rId4" Type="http://schemas.openxmlformats.org/officeDocument/2006/relationships/hyperlink" Target="mailto:csv.restoration@centerpointenergy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6962"/>
            <a:ext cx="9144000" cy="71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596" y="1761528"/>
            <a:ext cx="24669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CenterPoin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Energy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96" y="2305532"/>
            <a:ext cx="64541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>
                <a:latin typeface="Calibri"/>
                <a:cs typeface="Calibri"/>
              </a:rPr>
              <a:t>Bloomington – Penn Avenue 2021 Belt Line Project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5716778"/>
            <a:ext cx="13696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>
                <a:latin typeface="Calibri"/>
                <a:cs typeface="Calibri"/>
              </a:rPr>
              <a:t>February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546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spc="-5" dirty="0"/>
              <a:t>Ce</a:t>
            </a:r>
            <a:r>
              <a:rPr dirty="0"/>
              <a:t>nte</a:t>
            </a:r>
            <a:r>
              <a:rPr spc="-10" dirty="0"/>
              <a:t>r</a:t>
            </a:r>
            <a:r>
              <a:rPr dirty="0"/>
              <a:t>Po</a:t>
            </a:r>
            <a:r>
              <a:rPr spc="-5" dirty="0"/>
              <a:t>i</a:t>
            </a:r>
            <a:r>
              <a:rPr dirty="0"/>
              <a:t>nt</a:t>
            </a:r>
            <a:r>
              <a:rPr spc="-25" dirty="0"/>
              <a:t> </a:t>
            </a:r>
            <a:r>
              <a:rPr spc="-10" dirty="0"/>
              <a:t>E</a:t>
            </a:r>
            <a:r>
              <a:rPr dirty="0"/>
              <a:t>n</a:t>
            </a:r>
            <a:r>
              <a:rPr spc="-5" dirty="0"/>
              <a:t>erg</a:t>
            </a:r>
            <a:r>
              <a:rPr dirty="0"/>
              <a:t>y</a:t>
            </a:r>
            <a:r>
              <a:rPr spc="5" dirty="0"/>
              <a:t> </a:t>
            </a:r>
            <a:r>
              <a:rPr dirty="0"/>
              <a:t>- Mi</a:t>
            </a:r>
            <a:r>
              <a:rPr spc="5" dirty="0"/>
              <a:t>n</a:t>
            </a:r>
            <a:r>
              <a:rPr dirty="0"/>
              <a:t>n</a:t>
            </a:r>
            <a:r>
              <a:rPr spc="-5" dirty="0"/>
              <a:t>e</a:t>
            </a:r>
            <a:r>
              <a:rPr dirty="0"/>
              <a:t>sota</a:t>
            </a:r>
            <a:r>
              <a:rPr spc="-40" dirty="0"/>
              <a:t> </a:t>
            </a:r>
            <a:r>
              <a:rPr spc="-5" dirty="0"/>
              <a:t>G</a:t>
            </a:r>
            <a:r>
              <a:rPr spc="-10" dirty="0"/>
              <a:t>a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Op</a:t>
            </a:r>
            <a:r>
              <a:rPr spc="-5" dirty="0"/>
              <a:t>er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995273" y="1244904"/>
            <a:ext cx="4089400" cy="5079365"/>
          </a:xfrm>
          <a:custGeom>
            <a:avLst/>
            <a:gdLst/>
            <a:ahLst/>
            <a:cxnLst/>
            <a:rect l="l" t="t" r="r" b="b"/>
            <a:pathLst>
              <a:path w="4089400" h="5079365">
                <a:moveTo>
                  <a:pt x="0" y="0"/>
                </a:moveTo>
                <a:lnTo>
                  <a:pt x="4088917" y="0"/>
                </a:lnTo>
                <a:lnTo>
                  <a:pt x="4088917" y="5078780"/>
                </a:lnTo>
                <a:lnTo>
                  <a:pt x="0" y="507878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7838" y="1247628"/>
            <a:ext cx="4088913" cy="5078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8943" y="1558770"/>
            <a:ext cx="3035457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nn</a:t>
            </a:r>
            <a:r>
              <a:rPr spc="-15" dirty="0">
                <a:latin typeface="Calibri"/>
                <a:cs typeface="Calibri"/>
              </a:rPr>
              <a:t>eso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15" dirty="0">
                <a:latin typeface="Calibri"/>
                <a:cs typeface="Calibri"/>
              </a:rPr>
              <a:t>se</a:t>
            </a:r>
            <a:r>
              <a:rPr spc="-10" dirty="0">
                <a:latin typeface="Calibri"/>
                <a:cs typeface="Calibri"/>
              </a:rPr>
              <a:t>d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3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und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187</a:t>
            </a:r>
            <a:r>
              <a:rPr spc="-10" dirty="0">
                <a:latin typeface="Calibri"/>
                <a:cs typeface="Calibri"/>
              </a:rPr>
              <a:t>0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8</a:t>
            </a:r>
            <a:r>
              <a:rPr lang="en-US" spc="-15" dirty="0">
                <a:latin typeface="Calibri"/>
                <a:cs typeface="Calibri"/>
              </a:rPr>
              <a:t>70</a:t>
            </a:r>
            <a:r>
              <a:rPr spc="-15" dirty="0">
                <a:latin typeface="Calibri"/>
                <a:cs typeface="Calibri"/>
              </a:rPr>
              <a:t>,00</a:t>
            </a:r>
            <a:r>
              <a:rPr spc="-10" dirty="0">
                <a:latin typeface="Calibri"/>
                <a:cs typeface="Calibri"/>
              </a:rPr>
              <a:t>0</a:t>
            </a:r>
            <a:r>
              <a:rPr lang="en-US" spc="-10" dirty="0">
                <a:latin typeface="Calibri"/>
                <a:cs typeface="Calibri"/>
              </a:rPr>
              <a:t>+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20" dirty="0">
                <a:latin typeface="Calibri"/>
                <a:cs typeface="Calibri"/>
              </a:rPr>
              <a:t>m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pc="-15" dirty="0">
                <a:latin typeface="Calibri"/>
                <a:cs typeface="Calibri"/>
              </a:rPr>
              <a:t>Serving </a:t>
            </a:r>
            <a:r>
              <a:rPr spc="-15" dirty="0">
                <a:latin typeface="Calibri"/>
                <a:cs typeface="Calibri"/>
              </a:rPr>
              <a:t>26</a:t>
            </a:r>
            <a:r>
              <a:rPr spc="-10" dirty="0">
                <a:latin typeface="Calibri"/>
                <a:cs typeface="Calibri"/>
              </a:rPr>
              <a:t>0</a:t>
            </a:r>
            <a:r>
              <a:rPr lang="en-US" spc="-10" dirty="0">
                <a:latin typeface="Calibri"/>
                <a:cs typeface="Calibri"/>
              </a:rPr>
              <a:t>+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20" dirty="0">
                <a:latin typeface="Calibri"/>
                <a:cs typeface="Calibri"/>
              </a:rPr>
              <a:t>mm</a:t>
            </a:r>
            <a:r>
              <a:rPr spc="-10" dirty="0">
                <a:latin typeface="Calibri"/>
                <a:cs typeface="Calibri"/>
              </a:rPr>
              <a:t>un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1</a:t>
            </a:r>
            <a:r>
              <a:rPr lang="en-US" spc="-15" dirty="0">
                <a:latin typeface="Calibri"/>
                <a:cs typeface="Calibri"/>
              </a:rPr>
              <a:t>,20</a:t>
            </a:r>
            <a:r>
              <a:rPr spc="-10" dirty="0">
                <a:latin typeface="Calibri"/>
                <a:cs typeface="Calibri"/>
              </a:rPr>
              <a:t>0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m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l</a:t>
            </a:r>
            <a:r>
              <a:rPr spc="-25" dirty="0">
                <a:latin typeface="Calibri"/>
                <a:cs typeface="Calibri"/>
              </a:rPr>
              <a:t>o</a:t>
            </a:r>
            <a:r>
              <a:rPr spc="-40" dirty="0">
                <a:latin typeface="Calibri"/>
                <a:cs typeface="Calibri"/>
              </a:rPr>
              <a:t>y</a:t>
            </a:r>
            <a:r>
              <a:rPr spc="-15" dirty="0">
                <a:latin typeface="Calibri"/>
                <a:cs typeface="Calibri"/>
              </a:rPr>
              <a:t>ee</a:t>
            </a:r>
            <a:r>
              <a:rPr spc="-10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pc="-15" dirty="0">
                <a:latin typeface="Calibri"/>
                <a:cs typeface="Calibri"/>
              </a:rPr>
              <a:t>Invested </a:t>
            </a:r>
            <a:r>
              <a:rPr spc="-15" dirty="0">
                <a:latin typeface="Calibri"/>
                <a:cs typeface="Calibri"/>
              </a:rPr>
              <a:t>$1</a:t>
            </a:r>
            <a:r>
              <a:rPr lang="en-US" spc="-15" dirty="0">
                <a:latin typeface="Calibri"/>
                <a:cs typeface="Calibri"/>
              </a:rPr>
              <a:t>+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ill</a:t>
            </a:r>
            <a:r>
              <a:rPr spc="-15" dirty="0">
                <a:latin typeface="Calibri"/>
                <a:cs typeface="Calibri"/>
              </a:rPr>
              <a:t>io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tu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lang="en-US" spc="-10" dirty="0">
                <a:latin typeface="Calibri"/>
                <a:cs typeface="Calibri"/>
              </a:rPr>
              <a:t> since 2013, with plans to invest additional $1 billion in next 5 years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1</a:t>
            </a:r>
            <a:r>
              <a:rPr lang="en-US" spc="-15" dirty="0">
                <a:latin typeface="Calibri"/>
                <a:cs typeface="Calibri"/>
              </a:rPr>
              <a:t>4</a:t>
            </a:r>
            <a:r>
              <a:rPr spc="-15" dirty="0">
                <a:latin typeface="Calibri"/>
                <a:cs typeface="Calibri"/>
              </a:rPr>
              <a:t>,</a:t>
            </a:r>
            <a:r>
              <a:rPr lang="en-US" spc="-15" dirty="0">
                <a:latin typeface="Calibri"/>
                <a:cs typeface="Calibri"/>
              </a:rPr>
              <a:t>000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g</a:t>
            </a:r>
            <a:r>
              <a:rPr spc="-10" dirty="0">
                <a:latin typeface="Calibri"/>
                <a:cs typeface="Calibri"/>
              </a:rPr>
              <a:t>as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li</a:t>
            </a:r>
            <a:r>
              <a:rPr spc="-10" dirty="0">
                <a:latin typeface="Calibri"/>
                <a:cs typeface="Calibri"/>
              </a:rPr>
              <a:t>ne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9922"/>
            <a:ext cx="21336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sota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B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1219200"/>
            <a:ext cx="35052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630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Approximatel</a:t>
            </a:r>
            <a:r>
              <a:rPr spc="-10" dirty="0">
                <a:latin typeface="Calibri"/>
                <a:cs typeface="Calibri"/>
              </a:rPr>
              <a:t>y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7</a:t>
            </a:r>
            <a:r>
              <a:rPr spc="-10" dirty="0">
                <a:latin typeface="Calibri"/>
                <a:cs typeface="Calibri"/>
              </a:rPr>
              <a:t>4</a:t>
            </a:r>
            <a:r>
              <a:rPr lang="en-US" spc="15"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mil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system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of</a:t>
            </a:r>
            <a:r>
              <a:rPr spc="-10" dirty="0">
                <a:latin typeface="Calibri"/>
                <a:cs typeface="Calibri"/>
              </a:rPr>
              <a:t> 20</a:t>
            </a:r>
            <a:r>
              <a:rPr lang="en-US" spc="-10" dirty="0">
                <a:latin typeface="Calibri"/>
                <a:cs typeface="Calibri"/>
              </a:rPr>
              <a:t>-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24</a:t>
            </a:r>
            <a:r>
              <a:rPr spc="-5"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inch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diameter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steel pipe</a:t>
            </a:r>
            <a:r>
              <a:rPr lang="en-US" spc="-10" dirty="0">
                <a:latin typeface="Calibri"/>
                <a:cs typeface="Calibri"/>
              </a:rPr>
              <a:t>.</a:t>
            </a:r>
            <a:br>
              <a:rPr lang="en-US" dirty="0">
                <a:latin typeface="Calibri"/>
                <a:cs typeface="Calibri"/>
              </a:rPr>
            </a:br>
            <a:br>
              <a:rPr lang="en-US" dirty="0">
                <a:latin typeface="Calibri"/>
                <a:cs typeface="Calibri"/>
              </a:rPr>
            </a:br>
            <a:r>
              <a:rPr spc="-15" dirty="0">
                <a:latin typeface="Calibri"/>
                <a:cs typeface="Calibri"/>
              </a:rPr>
              <a:t>Mu</a:t>
            </a:r>
            <a:r>
              <a:rPr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ti</a:t>
            </a:r>
            <a:r>
              <a:rPr lang="en-US" spc="-25" dirty="0">
                <a:latin typeface="Calibri"/>
                <a:cs typeface="Calibri"/>
              </a:rPr>
              <a:t>-</a:t>
            </a:r>
            <a:r>
              <a:rPr spc="-40" dirty="0">
                <a:latin typeface="Calibri"/>
                <a:cs typeface="Calibri"/>
              </a:rPr>
              <a:t>y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ar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j</a:t>
            </a:r>
            <a:r>
              <a:rPr spc="-15" dirty="0">
                <a:latin typeface="Calibri"/>
                <a:cs typeface="Calibri"/>
              </a:rPr>
              <a:t>ec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up</a:t>
            </a:r>
            <a:r>
              <a:rPr spc="-5" dirty="0">
                <a:latin typeface="Calibri"/>
                <a:cs typeface="Calibri"/>
              </a:rPr>
              <a:t>g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ade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hab</a:t>
            </a:r>
            <a:r>
              <a:rPr dirty="0">
                <a:latin typeface="Calibri"/>
                <a:cs typeface="Calibri"/>
              </a:rPr>
              <a:t>ili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at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0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x</a:t>
            </a:r>
            <a:r>
              <a:rPr dirty="0">
                <a:latin typeface="Calibri"/>
                <a:cs typeface="Calibri"/>
              </a:rPr>
              <a:t>i</a:t>
            </a:r>
            <a:r>
              <a:rPr spc="-20" dirty="0">
                <a:latin typeface="Calibri"/>
                <a:cs typeface="Calibri"/>
              </a:rPr>
              <a:t>mat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y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6</a:t>
            </a:r>
            <a:r>
              <a:rPr spc="-10" dirty="0">
                <a:latin typeface="Calibri"/>
                <a:cs typeface="Calibri"/>
              </a:rPr>
              <a:t>1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the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ys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em</a:t>
            </a:r>
            <a:r>
              <a:rPr lang="en-US" spc="-15" dirty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marL="12700" marR="87630">
              <a:lnSpc>
                <a:spcPct val="100000"/>
              </a:lnSpc>
            </a:pPr>
            <a:endParaRPr lang="en-US" spc="-10" dirty="0">
              <a:latin typeface="Calibri"/>
              <a:cs typeface="Calibri"/>
            </a:endParaRPr>
          </a:p>
          <a:p>
            <a:pPr marL="12700" marR="87630">
              <a:lnSpc>
                <a:spcPct val="100000"/>
              </a:lnSpc>
            </a:pPr>
            <a:r>
              <a:rPr lang="en-US" spc="-10" dirty="0">
                <a:latin typeface="Calibri"/>
                <a:cs typeface="Calibri"/>
              </a:rPr>
              <a:t>This 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j</a:t>
            </a:r>
            <a:r>
              <a:rPr spc="-15" dirty="0">
                <a:latin typeface="Calibri"/>
                <a:cs typeface="Calibri"/>
              </a:rPr>
              <a:t>ec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nhan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5" dirty="0">
                <a:latin typeface="Calibri"/>
                <a:cs typeface="Calibri"/>
              </a:rPr>
              <a:t>-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erm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spc="-2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25" dirty="0">
                <a:latin typeface="Calibri"/>
                <a:cs typeface="Calibri"/>
              </a:rPr>
              <a:t>y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li</a:t>
            </a:r>
            <a:r>
              <a:rPr spc="-10" dirty="0">
                <a:latin typeface="Calibri"/>
                <a:cs typeface="Calibri"/>
              </a:rPr>
              <a:t>ab</a:t>
            </a:r>
            <a:r>
              <a:rPr dirty="0">
                <a:latin typeface="Calibri"/>
                <a:cs typeface="Calibri"/>
              </a:rPr>
              <a:t>ili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25" dirty="0">
                <a:latin typeface="Calibri"/>
                <a:cs typeface="Calibri"/>
              </a:rPr>
              <a:t>y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25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ili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20"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ng</a:t>
            </a:r>
            <a:r>
              <a:rPr dirty="0">
                <a:latin typeface="Calibri"/>
                <a:cs typeface="Calibri"/>
              </a:rPr>
              <a:t> 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15" dirty="0">
                <a:latin typeface="Calibri"/>
                <a:cs typeface="Calibri"/>
              </a:rPr>
              <a:t>ec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of</a:t>
            </a:r>
            <a:r>
              <a:rPr spc="-10" dirty="0">
                <a:latin typeface="Calibri"/>
                <a:cs typeface="Calibri"/>
              </a:rPr>
              <a:t> p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li</a:t>
            </a:r>
            <a:r>
              <a:rPr spc="-10" dirty="0">
                <a:latin typeface="Calibri"/>
                <a:cs typeface="Calibri"/>
              </a:rPr>
              <a:t>ne</a:t>
            </a:r>
            <a:r>
              <a:rPr lang="en-US" spc="-10" dirty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marL="12700" marR="87630">
              <a:lnSpc>
                <a:spcPct val="100000"/>
              </a:lnSpc>
            </a:pPr>
            <a:endParaRPr lang="en-US" spc="-20" dirty="0">
              <a:latin typeface="Calibri"/>
              <a:cs typeface="Calibri"/>
            </a:endParaRPr>
          </a:p>
          <a:p>
            <a:pPr marL="12700" marR="87630">
              <a:lnSpc>
                <a:spcPct val="100000"/>
              </a:lnSpc>
            </a:pPr>
            <a:r>
              <a:rPr spc="-20" dirty="0">
                <a:latin typeface="Calibri"/>
                <a:cs typeface="Calibri"/>
              </a:rPr>
              <a:t>Construct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-20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activit</a:t>
            </a:r>
            <a:r>
              <a:rPr spc="-10" dirty="0">
                <a:latin typeface="Calibri"/>
                <a:cs typeface="Calibri"/>
              </a:rPr>
              <a:t>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2021 will include Bloomington, Brooklyn Park, Burnsville, and Edina.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2" y="990600"/>
            <a:ext cx="3586584" cy="5542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000" y="291222"/>
            <a:ext cx="8169998" cy="422348"/>
          </a:xfrm>
          <a:prstGeom prst="rect">
            <a:avLst/>
          </a:prstGeom>
        </p:spPr>
        <p:txBody>
          <a:bodyPr vert="horz" wrap="square" lIns="0" tIns="113463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lang="en-US" dirty="0"/>
              <a:t>Bloomington – Penn Avenue 2021 Belt Line 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2721" y="1171118"/>
            <a:ext cx="421132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Phase 1: </a:t>
            </a:r>
            <a:r>
              <a:rPr lang="en-US" dirty="0" err="1"/>
              <a:t>Michels</a:t>
            </a:r>
            <a:r>
              <a:rPr lang="en-US" dirty="0"/>
              <a:t> Corporation will replace the first of the project’s two natural gas mains. This main will feed the natural gas service lines to homes and businesses.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Phase 2: </a:t>
            </a:r>
            <a:r>
              <a:rPr lang="en-US" dirty="0" err="1"/>
              <a:t>Michels</a:t>
            </a:r>
            <a:r>
              <a:rPr lang="en-US" dirty="0"/>
              <a:t> Corporation will connect the service lines to the new Phase 1 gas main.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Phase 3: </a:t>
            </a:r>
            <a:r>
              <a:rPr lang="en-US" dirty="0"/>
              <a:t>CenterPoint Energy’s authorized contractor will replace the second gas main, shown in red.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Phase 4: </a:t>
            </a:r>
            <a:r>
              <a:rPr lang="en-US" dirty="0"/>
              <a:t>Q3 Contracting will restore the areas affected by work on the natural gas lines. Some of the restoration will happen during Phases 1 through 3.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3848445-7E3C-4338-A237-C06ABA309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1157801"/>
            <a:ext cx="3541700" cy="53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000" y="291222"/>
            <a:ext cx="8169998" cy="422348"/>
          </a:xfrm>
          <a:prstGeom prst="rect">
            <a:avLst/>
          </a:prstGeom>
        </p:spPr>
        <p:txBody>
          <a:bodyPr vert="horz" wrap="square" lIns="0" tIns="113463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lang="en-US" dirty="0"/>
              <a:t>Traffic Impacts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95800" y="1295400"/>
            <a:ext cx="4196968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b="1" i="1" dirty="0"/>
              <a:t>Phase 1</a:t>
            </a:r>
            <a:r>
              <a:rPr lang="en-US" dirty="0"/>
              <a:t>, lane closures may occur. Once final traffic plans are available, the access routes will be updated on our construction website.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b="1" i="1" dirty="0"/>
              <a:t>Phase 3</a:t>
            </a:r>
            <a:r>
              <a:rPr lang="en-US" dirty="0"/>
              <a:t>, the crews will work on Penn Ave. a few blocks at a time. Restoration of the road will follow closely behind the pipe installation crew. Detours will direct drivers. Residential traffic will be maintained.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crews will be on site, assisting residents with access during construction. They will notify customers once they are going to be working in front of their home. 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DE0F631-D933-420E-9037-414D36C15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1157801"/>
            <a:ext cx="3541700" cy="5394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000" y="291222"/>
            <a:ext cx="816999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lang="en-US" spc="-5" dirty="0"/>
              <a:t>How can I get c</a:t>
            </a:r>
            <a:r>
              <a:rPr dirty="0"/>
              <a:t>onst</a:t>
            </a:r>
            <a:r>
              <a:rPr spc="-5" dirty="0"/>
              <a:t>r</a:t>
            </a:r>
            <a:r>
              <a:rPr dirty="0"/>
              <a:t>uct</a:t>
            </a:r>
            <a:r>
              <a:rPr spc="-5" dirty="0"/>
              <a:t>i</a:t>
            </a:r>
            <a:r>
              <a:rPr dirty="0"/>
              <a:t>on</a:t>
            </a:r>
            <a:r>
              <a:rPr spc="-45" dirty="0"/>
              <a:t> </a:t>
            </a:r>
            <a:r>
              <a:rPr lang="en-US" spc="-45" dirty="0"/>
              <a:t>u</a:t>
            </a:r>
            <a:r>
              <a:rPr dirty="0"/>
              <a:t>pd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237EB2D-10AD-4287-80DF-071FC24CCA2C}"/>
              </a:ext>
            </a:extLst>
          </p:cNvPr>
          <p:cNvSpPr txBox="1"/>
          <p:nvPr/>
        </p:nvSpPr>
        <p:spPr>
          <a:xfrm>
            <a:off x="487001" y="1248445"/>
            <a:ext cx="7437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Ø"/>
            </a:pPr>
            <a:r>
              <a:rPr lang="en-US" sz="1600" spc="-5" dirty="0">
                <a:latin typeface="Calibri"/>
                <a:cs typeface="Calibri"/>
              </a:rPr>
              <a:t>Go to our </a:t>
            </a:r>
            <a:r>
              <a:rPr lang="en-US" sz="1600" spc="-5" dirty="0">
                <a:cs typeface="Calibri"/>
              </a:rPr>
              <a:t>Construction Zone </a:t>
            </a:r>
            <a:r>
              <a:rPr lang="en-US" sz="1600" spc="-80" dirty="0">
                <a:cs typeface="Calibri"/>
              </a:rPr>
              <a:t>w</a:t>
            </a:r>
            <a:r>
              <a:rPr lang="en-US" sz="1600" spc="-15" dirty="0">
                <a:cs typeface="Calibri"/>
              </a:rPr>
              <a:t>e</a:t>
            </a:r>
            <a:r>
              <a:rPr lang="en-US" sz="1600" spc="-20" dirty="0">
                <a:cs typeface="Calibri"/>
              </a:rPr>
              <a:t>b</a:t>
            </a:r>
            <a:r>
              <a:rPr lang="en-US" sz="1600" spc="-10" dirty="0">
                <a:cs typeface="Calibri"/>
              </a:rPr>
              <a:t>s</a:t>
            </a:r>
            <a:r>
              <a:rPr lang="en-US" sz="1600" dirty="0">
                <a:cs typeface="Calibri"/>
              </a:rPr>
              <a:t>i</a:t>
            </a:r>
            <a:r>
              <a:rPr lang="en-US" sz="1600" spc="-20" dirty="0">
                <a:cs typeface="Calibri"/>
              </a:rPr>
              <a:t>t</a:t>
            </a:r>
            <a:r>
              <a:rPr lang="en-US" sz="1600" spc="-15" dirty="0">
                <a:cs typeface="Calibri"/>
              </a:rPr>
              <a:t>e</a:t>
            </a:r>
            <a:r>
              <a:rPr lang="en-US" sz="1600" spc="-5" dirty="0">
                <a:cs typeface="Calibri"/>
              </a:rPr>
              <a:t> at </a:t>
            </a:r>
            <a:r>
              <a:rPr lang="en-US" sz="1600" spc="-5" dirty="0">
                <a:cs typeface="Calibri"/>
                <a:hlinkClick r:id="rId3"/>
              </a:rPr>
              <a:t>ww</a:t>
            </a:r>
            <a:r>
              <a:rPr lang="en-US" sz="1600" spc="-125" dirty="0">
                <a:cs typeface="Calibri"/>
                <a:hlinkClick r:id="rId3"/>
              </a:rPr>
              <a:t>w</a:t>
            </a:r>
            <a:r>
              <a:rPr lang="en-US" sz="1600" dirty="0">
                <a:cs typeface="Calibri"/>
                <a:hlinkClick r:id="rId3"/>
              </a:rPr>
              <a:t>.</a:t>
            </a:r>
            <a:r>
              <a:rPr lang="en-US" sz="1600" spc="-15" dirty="0">
                <a:cs typeface="Calibri"/>
                <a:hlinkClick r:id="rId3"/>
              </a:rPr>
              <a:t>ce</a:t>
            </a:r>
            <a:r>
              <a:rPr lang="en-US" sz="1600" spc="-20" dirty="0">
                <a:cs typeface="Calibri"/>
                <a:hlinkClick r:id="rId3"/>
              </a:rPr>
              <a:t>nt</a:t>
            </a:r>
            <a:r>
              <a:rPr lang="en-US" sz="1600" spc="-15" dirty="0">
                <a:cs typeface="Calibri"/>
                <a:hlinkClick r:id="rId3"/>
              </a:rPr>
              <a:t>er</a:t>
            </a:r>
            <a:r>
              <a:rPr lang="en-US" sz="1600" spc="-10" dirty="0">
                <a:cs typeface="Calibri"/>
                <a:hlinkClick r:id="rId3"/>
              </a:rPr>
              <a:t>p</a:t>
            </a:r>
            <a:r>
              <a:rPr lang="en-US" sz="1600" spc="-15" dirty="0">
                <a:cs typeface="Calibri"/>
                <a:hlinkClick r:id="rId3"/>
              </a:rPr>
              <a:t>o</a:t>
            </a:r>
            <a:r>
              <a:rPr lang="en-US" sz="1600" dirty="0">
                <a:cs typeface="Calibri"/>
                <a:hlinkClick r:id="rId3"/>
              </a:rPr>
              <a:t>i</a:t>
            </a:r>
            <a:r>
              <a:rPr lang="en-US" sz="1600" spc="-20" dirty="0">
                <a:cs typeface="Calibri"/>
                <a:hlinkClick r:id="rId3"/>
              </a:rPr>
              <a:t>nt</a:t>
            </a:r>
            <a:r>
              <a:rPr lang="en-US" sz="1600" spc="-15" dirty="0">
                <a:cs typeface="Calibri"/>
                <a:hlinkClick r:id="rId3"/>
              </a:rPr>
              <a:t>e</a:t>
            </a:r>
            <a:r>
              <a:rPr lang="en-US" sz="1600" spc="-10" dirty="0">
                <a:cs typeface="Calibri"/>
                <a:hlinkClick r:id="rId3"/>
              </a:rPr>
              <a:t>n</a:t>
            </a:r>
            <a:r>
              <a:rPr lang="en-US" sz="1600" spc="-15" dirty="0">
                <a:cs typeface="Calibri"/>
                <a:hlinkClick r:id="rId3"/>
              </a:rPr>
              <a:t>e</a:t>
            </a:r>
            <a:r>
              <a:rPr lang="en-US" sz="1600" spc="-40" dirty="0">
                <a:cs typeface="Calibri"/>
                <a:hlinkClick r:id="rId3"/>
              </a:rPr>
              <a:t>r</a:t>
            </a:r>
            <a:r>
              <a:rPr lang="en-US" sz="1600" spc="-10" dirty="0">
                <a:cs typeface="Calibri"/>
                <a:hlinkClick r:id="rId3"/>
              </a:rPr>
              <a:t>g</a:t>
            </a:r>
            <a:r>
              <a:rPr lang="en-US" sz="1600" spc="-125" dirty="0">
                <a:cs typeface="Calibri"/>
                <a:hlinkClick r:id="rId3"/>
              </a:rPr>
              <a:t>y</a:t>
            </a:r>
            <a:r>
              <a:rPr lang="en-US" sz="1600" dirty="0">
                <a:cs typeface="Calibri"/>
                <a:hlinkClick r:id="rId3"/>
              </a:rPr>
              <a:t>.</a:t>
            </a:r>
            <a:r>
              <a:rPr lang="en-US" sz="1600" spc="-30" dirty="0">
                <a:cs typeface="Calibri"/>
                <a:hlinkClick r:id="rId3"/>
              </a:rPr>
              <a:t>c</a:t>
            </a:r>
            <a:r>
              <a:rPr lang="en-US" sz="1600" spc="-20" dirty="0">
                <a:cs typeface="Calibri"/>
                <a:hlinkClick r:id="rId3"/>
              </a:rPr>
              <a:t>om</a:t>
            </a:r>
            <a:r>
              <a:rPr lang="en-US" sz="1600" spc="-40" dirty="0">
                <a:cs typeface="Calibri"/>
                <a:hlinkClick r:id="rId3"/>
              </a:rPr>
              <a:t>/</a:t>
            </a:r>
            <a:r>
              <a:rPr lang="en-US" sz="1600" spc="-30" dirty="0">
                <a:cs typeface="Calibri"/>
                <a:hlinkClick r:id="rId3"/>
              </a:rPr>
              <a:t>c</a:t>
            </a:r>
            <a:r>
              <a:rPr lang="en-US" sz="1600" spc="-15" dirty="0">
                <a:cs typeface="Calibri"/>
                <a:hlinkClick r:id="rId3"/>
              </a:rPr>
              <a:t>o</a:t>
            </a:r>
            <a:r>
              <a:rPr lang="en-US" sz="1600" spc="-10" dirty="0">
                <a:cs typeface="Calibri"/>
                <a:hlinkClick r:id="rId3"/>
              </a:rPr>
              <a:t>n</a:t>
            </a:r>
            <a:r>
              <a:rPr lang="en-US" sz="1600" spc="-25" dirty="0">
                <a:cs typeface="Calibri"/>
                <a:hlinkClick r:id="rId3"/>
              </a:rPr>
              <a:t>s</a:t>
            </a:r>
            <a:r>
              <a:rPr lang="en-US" sz="1600" spc="-10" dirty="0">
                <a:cs typeface="Calibri"/>
                <a:hlinkClick r:id="rId3"/>
              </a:rPr>
              <a:t>t</a:t>
            </a:r>
            <a:r>
              <a:rPr lang="en-US" sz="1600" spc="-15" dirty="0">
                <a:cs typeface="Calibri"/>
                <a:hlinkClick r:id="rId3"/>
              </a:rPr>
              <a:t>r</a:t>
            </a:r>
            <a:r>
              <a:rPr lang="en-US" sz="1600" spc="-10" dirty="0">
                <a:cs typeface="Calibri"/>
                <a:hlinkClick r:id="rId3"/>
              </a:rPr>
              <a:t>u</a:t>
            </a:r>
            <a:r>
              <a:rPr lang="en-US" sz="1600" spc="-15" dirty="0">
                <a:cs typeface="Calibri"/>
                <a:hlinkClick r:id="rId3"/>
              </a:rPr>
              <a:t>c</a:t>
            </a:r>
            <a:r>
              <a:rPr lang="en-US" sz="1600" spc="-10" dirty="0">
                <a:cs typeface="Calibri"/>
                <a:hlinkClick r:id="rId3"/>
              </a:rPr>
              <a:t>t</a:t>
            </a:r>
            <a:r>
              <a:rPr lang="en-US" sz="1600" dirty="0">
                <a:cs typeface="Calibri"/>
                <a:hlinkClick r:id="rId3"/>
              </a:rPr>
              <a:t>i</a:t>
            </a:r>
            <a:r>
              <a:rPr lang="en-US" sz="1600" spc="-15" dirty="0">
                <a:cs typeface="Calibri"/>
                <a:hlinkClick r:id="rId3"/>
              </a:rPr>
              <a:t>on</a:t>
            </a:r>
            <a:r>
              <a:rPr lang="en-US" sz="1600" spc="-15" dirty="0">
                <a:cs typeface="Calibri"/>
              </a:rPr>
              <a:t>. </a:t>
            </a:r>
          </a:p>
          <a:p>
            <a:pPr marL="298450" marR="5080" indent="-285750">
              <a:buFont typeface="Wingdings" panose="05000000000000000000" pitchFamily="2" charset="2"/>
              <a:buChar char="Ø"/>
            </a:pPr>
            <a:endParaRPr lang="en-US" sz="1600" spc="-15" dirty="0">
              <a:cs typeface="Calibri"/>
            </a:endParaRPr>
          </a:p>
          <a:p>
            <a:pPr marL="298450" marR="5080" indent="-285750">
              <a:buFont typeface="Wingdings" panose="05000000000000000000" pitchFamily="2" charset="2"/>
              <a:buChar char="Ø"/>
            </a:pPr>
            <a:r>
              <a:rPr lang="en-US" sz="1600" spc="-15" dirty="0">
                <a:cs typeface="Calibri"/>
              </a:rPr>
              <a:t>Click on “</a:t>
            </a:r>
            <a:r>
              <a:rPr lang="en-US" sz="1600" b="1" spc="-15" dirty="0">
                <a:cs typeface="Calibri"/>
              </a:rPr>
              <a:t>Project Sites</a:t>
            </a:r>
            <a:r>
              <a:rPr lang="en-US" sz="1600" spc="-15" dirty="0">
                <a:cs typeface="Calibri"/>
              </a:rPr>
              <a:t>” and select the project’s name.</a:t>
            </a:r>
          </a:p>
          <a:p>
            <a:pPr marL="298450" marR="5080" indent="-285750">
              <a:buFont typeface="Wingdings" panose="05000000000000000000" pitchFamily="2" charset="2"/>
              <a:buChar char="Ø"/>
            </a:pPr>
            <a:endParaRPr lang="en-US" sz="1600" spc="-5" dirty="0">
              <a:latin typeface="Calibri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F02904-4812-43D7-A784-CBF0B78CC04F}"/>
              </a:ext>
            </a:extLst>
          </p:cNvPr>
          <p:cNvCxnSpPr>
            <a:cxnSpLocks/>
          </p:cNvCxnSpPr>
          <p:nvPr/>
        </p:nvCxnSpPr>
        <p:spPr>
          <a:xfrm>
            <a:off x="1066800" y="2057400"/>
            <a:ext cx="1143000" cy="1828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nagit_PPT682A">
            <a:extLst>
              <a:ext uri="{FF2B5EF4-FFF2-40B4-BE49-F238E27FC236}">
                <a16:creationId xmlns:a16="http://schemas.microsoft.com/office/drawing/2014/main" id="{ABAB9B0D-4DF8-481E-8C4C-B9981A5F2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86" y="2223401"/>
            <a:ext cx="4615426" cy="2166011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6CEDD272-3FDC-4549-B7F1-AC83B2DDA372}"/>
              </a:ext>
            </a:extLst>
          </p:cNvPr>
          <p:cNvSpPr txBox="1"/>
          <p:nvPr/>
        </p:nvSpPr>
        <p:spPr>
          <a:xfrm>
            <a:off x="487000" y="4631640"/>
            <a:ext cx="7056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Ø"/>
            </a:pPr>
            <a:r>
              <a:rPr lang="en-US" sz="1600" spc="-5" dirty="0">
                <a:latin typeface="Calibri"/>
                <a:cs typeface="Calibri"/>
              </a:rPr>
              <a:t>On the project’s page, check out our </a:t>
            </a:r>
            <a:r>
              <a:rPr lang="en-US" sz="1600" b="1" spc="-5" dirty="0">
                <a:latin typeface="Calibri"/>
                <a:cs typeface="Calibri"/>
              </a:rPr>
              <a:t>Project Updates </a:t>
            </a:r>
            <a:r>
              <a:rPr lang="en-US" sz="1600" spc="-5" dirty="0">
                <a:latin typeface="Calibri"/>
                <a:cs typeface="Calibri"/>
              </a:rPr>
              <a:t>link. </a:t>
            </a:r>
          </a:p>
          <a:p>
            <a:pPr marL="298450" marR="5080" indent="-285750">
              <a:buFont typeface="Wingdings" panose="05000000000000000000" pitchFamily="2" charset="2"/>
              <a:buChar char="Ø"/>
            </a:pPr>
            <a:endParaRPr lang="en-US" sz="1600" spc="-5" dirty="0">
              <a:latin typeface="Calibri"/>
              <a:cs typeface="Calibri"/>
            </a:endParaRPr>
          </a:p>
          <a:p>
            <a:pPr marL="298450" marR="5080" indent="-285750">
              <a:buFont typeface="Wingdings" panose="05000000000000000000" pitchFamily="2" charset="2"/>
              <a:buChar char="Ø"/>
            </a:pPr>
            <a:r>
              <a:rPr lang="en-US" sz="1600" spc="-5" dirty="0">
                <a:latin typeface="Calibri"/>
                <a:cs typeface="Calibri"/>
              </a:rPr>
              <a:t>Click our </a:t>
            </a:r>
            <a:r>
              <a:rPr lang="en-US" sz="1600" b="1" spc="-5" dirty="0">
                <a:latin typeface="Calibri"/>
                <a:cs typeface="Calibri"/>
              </a:rPr>
              <a:t>Sign Up for Status Updates </a:t>
            </a:r>
            <a:r>
              <a:rPr lang="en-US" sz="1600" spc="-5" dirty="0">
                <a:latin typeface="Calibri"/>
                <a:cs typeface="Calibri"/>
              </a:rPr>
              <a:t>for email or text message updates.</a:t>
            </a:r>
          </a:p>
          <a:p>
            <a:pPr marL="298450" marR="5080" indent="-285750">
              <a:buFont typeface="Wingdings" panose="05000000000000000000" pitchFamily="2" charset="2"/>
              <a:buChar char="Ø"/>
            </a:pPr>
            <a:endParaRPr lang="en-US" sz="1600" spc="-5" dirty="0">
              <a:latin typeface="Calibri"/>
              <a:cs typeface="Calibri"/>
            </a:endParaRPr>
          </a:p>
          <a:p>
            <a:pPr marL="298450" marR="5080" indent="-285750">
              <a:buFont typeface="Wingdings" panose="05000000000000000000" pitchFamily="2" charset="2"/>
              <a:buChar char="Ø"/>
            </a:pPr>
            <a:r>
              <a:rPr lang="en-US" sz="1600" spc="-5" dirty="0">
                <a:latin typeface="Calibri"/>
                <a:cs typeface="Calibri"/>
              </a:rPr>
              <a:t>For text-to-subscribe updates, text </a:t>
            </a:r>
            <a:r>
              <a:rPr lang="en-US" sz="1600" b="1" spc="-5" dirty="0">
                <a:latin typeface="Calibri"/>
                <a:cs typeface="Calibri"/>
              </a:rPr>
              <a:t>CNP PENN2021 </a:t>
            </a:r>
            <a:r>
              <a:rPr lang="en-US" sz="1600" spc="-5" dirty="0">
                <a:latin typeface="Calibri"/>
                <a:cs typeface="Calibri"/>
              </a:rPr>
              <a:t>to </a:t>
            </a:r>
            <a:r>
              <a:rPr lang="en-US" sz="1600" b="1" spc="-5" dirty="0">
                <a:latin typeface="Calibri"/>
                <a:cs typeface="Calibri"/>
              </a:rPr>
              <a:t>GOV311 (468311)</a:t>
            </a:r>
            <a:r>
              <a:rPr lang="en-US" sz="1600" spc="-5" dirty="0">
                <a:latin typeface="Calibri"/>
                <a:cs typeface="Calibri"/>
              </a:rPr>
              <a:t>.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6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574" y="304800"/>
            <a:ext cx="6292468" cy="338554"/>
          </a:xfrm>
        </p:spPr>
        <p:txBody>
          <a:bodyPr/>
          <a:lstStyle/>
          <a:p>
            <a:r>
              <a:rPr lang="en-US" sz="2200" dirty="0"/>
              <a:t>Contact Information for Construction Questions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" y="1219200"/>
            <a:ext cx="3549973" cy="510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4494" y="1219200"/>
            <a:ext cx="389130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Website: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CenterPointEnergy.com/ Construction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Construction questions</a:t>
            </a:r>
            <a:r>
              <a:rPr lang="en-US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>
                <a:hlinkClick r:id="rId3"/>
              </a:rPr>
              <a:t>hannah.gullickson</a:t>
            </a:r>
            <a:r>
              <a:rPr lang="en-US" dirty="0">
                <a:hlinkClick r:id="rId3"/>
              </a:rPr>
              <a:t>@ centerpointenergy.com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612-321-5546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Restoration questions</a:t>
            </a:r>
            <a:r>
              <a:rPr lang="en-US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>
                <a:hlinkClick r:id="rId4"/>
              </a:rPr>
              <a:t>csv.restoration</a:t>
            </a:r>
            <a:r>
              <a:rPr lang="en-US" dirty="0">
                <a:hlinkClick r:id="rId4"/>
              </a:rPr>
              <a:t>@</a:t>
            </a:r>
          </a:p>
          <a:p>
            <a:pPr lvl="2"/>
            <a:r>
              <a:rPr lang="en-US" dirty="0">
                <a:hlinkClick r:id="rId4"/>
              </a:rPr>
              <a:t>centerpointenergy.com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612-321-5477</a:t>
            </a:r>
          </a:p>
          <a:p>
            <a:pPr lvl="2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All other questions</a:t>
            </a:r>
            <a:r>
              <a:rPr lang="en-US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csv.constructionservices@centerpointenergy.com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612-321-5369</a:t>
            </a:r>
          </a:p>
        </p:txBody>
      </p:sp>
    </p:spTree>
    <p:extLst>
      <p:ext uri="{BB962C8B-B14F-4D97-AF65-F5344CB8AC3E}">
        <p14:creationId xmlns:p14="http://schemas.microsoft.com/office/powerpoint/2010/main" val="42021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480" rIns="0" bIns="0" rtlCol="0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/>
              <a:t>Ro</a:t>
            </a:r>
            <a:r>
              <a:rPr spc="-10" dirty="0"/>
              <a:t>a</a:t>
            </a:r>
            <a:r>
              <a:rPr dirty="0"/>
              <a:t>d,</a:t>
            </a:r>
            <a:r>
              <a:rPr spc="-25" dirty="0"/>
              <a:t> </a:t>
            </a:r>
            <a:r>
              <a:rPr dirty="0"/>
              <a:t>Sid</a:t>
            </a:r>
            <a:r>
              <a:rPr spc="-5" dirty="0"/>
              <a:t>e</a:t>
            </a:r>
            <a:r>
              <a:rPr spc="-10" dirty="0"/>
              <a:t>wa</a:t>
            </a:r>
            <a:r>
              <a:rPr spc="-5" dirty="0"/>
              <a:t>l</a:t>
            </a:r>
            <a:r>
              <a:rPr dirty="0"/>
              <a:t>k </a:t>
            </a:r>
            <a:r>
              <a:rPr spc="-10" dirty="0"/>
              <a:t>a</a:t>
            </a:r>
            <a:r>
              <a:rPr dirty="0"/>
              <a:t>nd</a:t>
            </a:r>
            <a:r>
              <a:rPr spc="-5" dirty="0"/>
              <a:t> Gr</a:t>
            </a:r>
            <a:r>
              <a:rPr spc="-10" dirty="0"/>
              <a:t>a</a:t>
            </a:r>
            <a:r>
              <a:rPr dirty="0"/>
              <a:t>ssy </a:t>
            </a:r>
            <a:r>
              <a:rPr spc="-5" dirty="0"/>
              <a:t>Are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Resto</a:t>
            </a:r>
            <a:r>
              <a:rPr spc="-5" dirty="0"/>
              <a:t>r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184459" y="1252542"/>
            <a:ext cx="4037882" cy="5216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50323" y="1252542"/>
            <a:ext cx="2338070" cy="4378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874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Af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 be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o: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ts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spc="-25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w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spc="-10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5" dirty="0">
                <a:latin typeface="Calibri"/>
                <a:cs typeface="Calibri"/>
              </a:rPr>
              <a:t>Bo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l</a:t>
            </a:r>
            <a:r>
              <a:rPr spc="-25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v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ds</a:t>
            </a:r>
            <a:endParaRPr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pc="-10" dirty="0">
                <a:latin typeface="Calibri"/>
                <a:cs typeface="Calibri"/>
              </a:rPr>
              <a:t>L</a:t>
            </a:r>
            <a:r>
              <a:rPr spc="-20" dirty="0">
                <a:latin typeface="Calibri"/>
                <a:cs typeface="Calibri"/>
              </a:rPr>
              <a:t>aw</a:t>
            </a:r>
            <a:r>
              <a:rPr spc="-10" dirty="0">
                <a:latin typeface="Calibri"/>
                <a:cs typeface="Calibri"/>
              </a:rPr>
              <a:t>ns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605790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as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tu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b</a:t>
            </a:r>
            <a:r>
              <a:rPr spc="-10" dirty="0">
                <a:latin typeface="Calibri"/>
                <a:cs typeface="Calibri"/>
              </a:rPr>
              <a:t>y C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er</a:t>
            </a:r>
            <a:r>
              <a:rPr spc="-45" dirty="0">
                <a:latin typeface="Calibri"/>
                <a:cs typeface="Calibri"/>
              </a:rPr>
              <a:t>P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En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g</a:t>
            </a:r>
            <a:r>
              <a:rPr spc="30" dirty="0">
                <a:latin typeface="Calibri"/>
                <a:cs typeface="Calibri"/>
              </a:rPr>
              <a:t>y</a:t>
            </a:r>
            <a:r>
              <a:rPr spc="-105" dirty="0">
                <a:latin typeface="Calibri"/>
                <a:cs typeface="Calibri"/>
              </a:rPr>
              <a:t>’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 be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or</a:t>
            </a:r>
            <a:r>
              <a:rPr dirty="0">
                <a:latin typeface="Calibri"/>
                <a:cs typeface="Calibri"/>
              </a:rPr>
              <a:t>igi</a:t>
            </a:r>
            <a:r>
              <a:rPr spc="-10" dirty="0">
                <a:latin typeface="Calibri"/>
                <a:cs typeface="Calibri"/>
              </a:rPr>
              <a:t>nal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on</a:t>
            </a:r>
            <a:r>
              <a:rPr lang="en-US" spc="-1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3937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74" y="349600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</a:t>
            </a:r>
            <a:r>
              <a:rPr sz="2000" b="1" dirty="0">
                <a:latin typeface="Calibri"/>
                <a:cs typeface="Calibri"/>
              </a:rPr>
              <a:t>os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44527" y="1360011"/>
            <a:ext cx="8093075" cy="3626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buClr>
                <a:srgbClr val="376092"/>
              </a:buClr>
              <a:buFont typeface="Wingdings"/>
              <a:buChar char=""/>
              <a:tabLst>
                <a:tab pos="297815" algn="l"/>
              </a:tabLst>
            </a:pPr>
            <a:r>
              <a:rPr lang="en-US" sz="2000" dirty="0"/>
              <a:t>Thank you for your patience while construction is taking place. </a:t>
            </a:r>
            <a:r>
              <a:rPr lang="en-US" sz="2000" dirty="0">
                <a:cs typeface="Calibri"/>
              </a:rPr>
              <a:t>R</a:t>
            </a:r>
            <a:r>
              <a:rPr lang="en-US" sz="2000" spc="-5" dirty="0">
                <a:cs typeface="Calibri"/>
              </a:rPr>
              <a:t>e</a:t>
            </a:r>
            <a:r>
              <a:rPr lang="en-US" sz="2000" dirty="0">
                <a:cs typeface="Calibri"/>
              </a:rPr>
              <a:t>p</a:t>
            </a:r>
            <a:r>
              <a:rPr lang="en-US" sz="2000" spc="-5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ac</a:t>
            </a:r>
            <a:r>
              <a:rPr lang="en-US" sz="2000" spc="-5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ng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ag</a:t>
            </a:r>
            <a:r>
              <a:rPr lang="en-US" sz="2000" spc="-5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ng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n</a:t>
            </a:r>
            <a:r>
              <a:rPr lang="en-US" sz="2000" spc="-5" dirty="0">
                <a:cs typeface="Calibri"/>
              </a:rPr>
              <a:t>fr</a:t>
            </a:r>
            <a:r>
              <a:rPr lang="en-US" sz="2000" dirty="0">
                <a:cs typeface="Calibri"/>
              </a:rPr>
              <a:t>a</a:t>
            </a:r>
            <a:r>
              <a:rPr lang="en-US" sz="2000" spc="-5" dirty="0">
                <a:cs typeface="Calibri"/>
              </a:rPr>
              <a:t>s</a:t>
            </a:r>
            <a:r>
              <a:rPr lang="en-US" sz="2000" dirty="0">
                <a:cs typeface="Calibri"/>
              </a:rPr>
              <a:t>t</a:t>
            </a:r>
            <a:r>
              <a:rPr lang="en-US" sz="2000" spc="-5" dirty="0">
                <a:cs typeface="Calibri"/>
              </a:rPr>
              <a:t>r</a:t>
            </a:r>
            <a:r>
              <a:rPr lang="en-US" sz="2000" dirty="0">
                <a:cs typeface="Calibri"/>
              </a:rPr>
              <a:t>uctu</a:t>
            </a:r>
            <a:r>
              <a:rPr lang="en-US" sz="2000" spc="-5" dirty="0">
                <a:cs typeface="Calibri"/>
              </a:rPr>
              <a:t>r</a:t>
            </a:r>
            <a:r>
              <a:rPr lang="en-US" sz="2000" dirty="0">
                <a:cs typeface="Calibri"/>
              </a:rPr>
              <a:t>e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s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</a:t>
            </a:r>
            <a:r>
              <a:rPr lang="en-US" sz="2000" spc="-5" dirty="0">
                <a:cs typeface="Calibri"/>
              </a:rPr>
              <a:t> i</a:t>
            </a:r>
            <a:r>
              <a:rPr lang="en-US" sz="2000" spc="-10" dirty="0">
                <a:cs typeface="Calibri"/>
              </a:rPr>
              <a:t>m</a:t>
            </a:r>
            <a:r>
              <a:rPr lang="en-US" sz="2000" dirty="0">
                <a:cs typeface="Calibri"/>
              </a:rPr>
              <a:t>p</a:t>
            </a:r>
            <a:r>
              <a:rPr lang="en-US" sz="2000" spc="-5" dirty="0">
                <a:cs typeface="Calibri"/>
              </a:rPr>
              <a:t>or</a:t>
            </a:r>
            <a:r>
              <a:rPr lang="en-US" sz="2000" dirty="0">
                <a:cs typeface="Calibri"/>
              </a:rPr>
              <a:t>tant but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</a:t>
            </a:r>
            <a:r>
              <a:rPr lang="en-US" sz="2000" spc="-5" dirty="0">
                <a:cs typeface="Calibri"/>
              </a:rPr>
              <a:t>iffi</a:t>
            </a:r>
            <a:r>
              <a:rPr lang="en-US" sz="2000" dirty="0">
                <a:cs typeface="Calibri"/>
              </a:rPr>
              <a:t>cu</a:t>
            </a:r>
            <a:r>
              <a:rPr lang="en-US" sz="2000" spc="-5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t ta</a:t>
            </a:r>
            <a:r>
              <a:rPr lang="en-US" sz="2000" spc="-5" dirty="0">
                <a:cs typeface="Calibri"/>
              </a:rPr>
              <a:t>s</a:t>
            </a:r>
            <a:r>
              <a:rPr lang="en-US" sz="2000" dirty="0">
                <a:cs typeface="Calibri"/>
              </a:rPr>
              <a:t>k.</a:t>
            </a:r>
            <a:endParaRPr lang="en-US" sz="2000" dirty="0"/>
          </a:p>
          <a:p>
            <a:pPr marL="297180" indent="-284480">
              <a:buClr>
                <a:srgbClr val="376092"/>
              </a:buClr>
              <a:buFont typeface="Wingdings"/>
              <a:buChar char=""/>
              <a:tabLst>
                <a:tab pos="297815" algn="l"/>
              </a:tabLst>
            </a:pPr>
            <a:endParaRPr lang="en-US" sz="2000" dirty="0"/>
          </a:p>
          <a:p>
            <a:pPr marL="297180" indent="-284480">
              <a:buClr>
                <a:srgbClr val="376092"/>
              </a:buClr>
              <a:buFont typeface="Wingdings"/>
              <a:buChar char=""/>
              <a:tabLst>
                <a:tab pos="297815" algn="l"/>
              </a:tabLst>
            </a:pPr>
            <a:endParaRPr lang="en-US" sz="2000" dirty="0"/>
          </a:p>
          <a:p>
            <a:pPr marL="297180" indent="-284480">
              <a:buClr>
                <a:srgbClr val="376092"/>
              </a:buClr>
              <a:buFont typeface="Wingdings"/>
              <a:buChar char=""/>
              <a:tabLst>
                <a:tab pos="297815" algn="l"/>
              </a:tabLst>
            </a:pPr>
            <a:r>
              <a:rPr lang="en-US" sz="2000" dirty="0"/>
              <a:t>This work is part of CenterPoint Energy’s ongoing commitment to ensure the safe and reliable delivery of natural gas now and into the future</a:t>
            </a:r>
            <a:r>
              <a:rPr lang="en-US" sz="2000" dirty="0">
                <a:cs typeface="Calibri"/>
              </a:rPr>
              <a:t>. </a:t>
            </a: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0665" marR="284480" indent="-228600">
              <a:lnSpc>
                <a:spcPts val="2160"/>
              </a:lnSpc>
            </a:pPr>
            <a:r>
              <a:rPr sz="2000" dirty="0">
                <a:solidFill>
                  <a:srgbClr val="376092"/>
                </a:solidFill>
                <a:latin typeface="Wingdings"/>
                <a:cs typeface="Wingdings"/>
              </a:rPr>
              <a:t></a:t>
            </a:r>
            <a:r>
              <a:rPr sz="2000" spc="-295" dirty="0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Ple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 pat</a:t>
            </a:r>
            <a:r>
              <a:rPr sz="2000" spc="-5" dirty="0">
                <a:latin typeface="Calibri"/>
                <a:cs typeface="Calibri"/>
              </a:rPr>
              <a:t>ro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ze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cal a</a:t>
            </a:r>
            <a:r>
              <a:rPr sz="2000" spc="-5" dirty="0">
                <a:latin typeface="Calibri"/>
                <a:cs typeface="Calibri"/>
              </a:rPr>
              <a:t>re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esses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wil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acc</a:t>
            </a:r>
            <a:r>
              <a:rPr sz="2000" spc="-5" dirty="0">
                <a:latin typeface="Calibri"/>
                <a:cs typeface="Calibri"/>
              </a:rPr>
              <a:t>essi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uct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n.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568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CenterPoint Energy - Minnesota Gas Operations</vt:lpstr>
      <vt:lpstr>PowerPoint Presentation</vt:lpstr>
      <vt:lpstr>Bloomington – Penn Avenue 2021 Belt Line Project</vt:lpstr>
      <vt:lpstr>Traffic Impacts</vt:lpstr>
      <vt:lpstr>How can I get construction updates?</vt:lpstr>
      <vt:lpstr>Contact Information for Construction Questions</vt:lpstr>
      <vt:lpstr>Road, Sidewalk and Grassy Area Restoration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00218038</dc:creator>
  <cp:lastModifiedBy>Gullickson, Hannah J</cp:lastModifiedBy>
  <cp:revision>92</cp:revision>
  <cp:lastPrinted>2017-04-03T15:40:00Z</cp:lastPrinted>
  <dcterms:created xsi:type="dcterms:W3CDTF">2015-03-03T11:01:04Z</dcterms:created>
  <dcterms:modified xsi:type="dcterms:W3CDTF">2021-02-23T19:20:14Z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2014-03-19T00:00:00Z</vt:filetime>
  </property>
  <property fmtid="{D5CDD505-2E9C-101B-9397-08002B2CF9AE}" pid="3" name="LastSaved">
    <vt:filetime>2015-03-03T00:00:00Z</vt:filetime>
  </property>
</Properties>
</file>